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852" r:id="rId4"/>
    <p:sldId id="853" r:id="rId5"/>
    <p:sldId id="854" r:id="rId6"/>
    <p:sldId id="855" r:id="rId7"/>
    <p:sldId id="897" r:id="rId8"/>
    <p:sldId id="898" r:id="rId9"/>
    <p:sldId id="899" r:id="rId10"/>
    <p:sldId id="900" r:id="rId11"/>
    <p:sldId id="862" r:id="rId12"/>
    <p:sldId id="885" r:id="rId13"/>
    <p:sldId id="863" r:id="rId14"/>
    <p:sldId id="864" r:id="rId15"/>
    <p:sldId id="865" r:id="rId16"/>
    <p:sldId id="573" r:id="rId17"/>
    <p:sldId id="866" r:id="rId18"/>
    <p:sldId id="867" r:id="rId19"/>
    <p:sldId id="869" r:id="rId20"/>
    <p:sldId id="871" r:id="rId21"/>
    <p:sldId id="668" r:id="rId22"/>
    <p:sldId id="649" r:id="rId23"/>
    <p:sldId id="901" r:id="rId24"/>
    <p:sldId id="902" r:id="rId25"/>
    <p:sldId id="903" r:id="rId26"/>
    <p:sldId id="904" r:id="rId27"/>
    <p:sldId id="875" r:id="rId28"/>
    <p:sldId id="761" r:id="rId29"/>
    <p:sldId id="872" r:id="rId30"/>
    <p:sldId id="838" r:id="rId31"/>
    <p:sldId id="870" r:id="rId32"/>
    <p:sldId id="856" r:id="rId33"/>
    <p:sldId id="886" r:id="rId34"/>
    <p:sldId id="887" r:id="rId35"/>
    <p:sldId id="876" r:id="rId36"/>
    <p:sldId id="857" r:id="rId37"/>
    <p:sldId id="878" r:id="rId38"/>
    <p:sldId id="840" r:id="rId39"/>
    <p:sldId id="841" r:id="rId40"/>
    <p:sldId id="727" r:id="rId41"/>
    <p:sldId id="861" r:id="rId42"/>
    <p:sldId id="888" r:id="rId43"/>
    <p:sldId id="892" r:id="rId44"/>
    <p:sldId id="893" r:id="rId45"/>
    <p:sldId id="894" r:id="rId46"/>
    <p:sldId id="895" r:id="rId47"/>
    <p:sldId id="906" r:id="rId48"/>
    <p:sldId id="896" r:id="rId49"/>
    <p:sldId id="905" r:id="rId50"/>
    <p:sldId id="907" r:id="rId51"/>
    <p:sldId id="664" r:id="rId52"/>
    <p:sldId id="908" r:id="rId53"/>
    <p:sldId id="891" r:id="rId54"/>
    <p:sldId id="889" r:id="rId55"/>
    <p:sldId id="833" r:id="rId56"/>
    <p:sldId id="834" r:id="rId57"/>
    <p:sldId id="835" r:id="rId58"/>
    <p:sldId id="836" r:id="rId59"/>
    <p:sldId id="837" r:id="rId6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996633"/>
    <a:srgbClr val="FC942C"/>
    <a:srgbClr val="FB7F03"/>
    <a:srgbClr val="0E4DFE"/>
    <a:srgbClr val="628BFE"/>
    <a:srgbClr val="6165FF"/>
    <a:srgbClr val="F46234"/>
    <a:srgbClr val="4CAF01"/>
    <a:srgbClr val="F39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rgbClr val="0E4DFE"/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SEPTIEMBRE</a:t>
            </a:r>
            <a:r>
              <a:rPr lang="es-ES" sz="3200" b="1" i="0" u="none" strike="noStrike" kern="12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2023</a:t>
            </a:r>
            <a:endParaRPr lang="en-US" sz="3200" b="1" i="0" u="none" strike="noStrike" kern="12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6966346784776901"/>
          <c:y val="2.2558471857684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rgbClr val="0E4DFE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Lbls>
            <c:dLbl>
              <c:idx val="0"/>
              <c:layout>
                <c:manualLayout>
                  <c:x val="-9.3764763779527555E-2"/>
                  <c:y val="-0.280889326334208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Hoja1!$A$3:$A$6</c:f>
              <c:strCache>
                <c:ptCount val="4"/>
                <c:pt idx="0">
                  <c:v>CUOTAS DE CONDOMINOS</c:v>
                </c:pt>
                <c:pt idx="1">
                  <c:v>SERVICIO AREAS PRIVADAS </c:v>
                </c:pt>
                <c:pt idx="2">
                  <c:v>CUOTAS ADICIONALES</c:v>
                </c:pt>
                <c:pt idx="3">
                  <c:v>MANTENIMIENTO ADICIONAL</c:v>
                </c:pt>
              </c:strCache>
            </c:strRef>
          </c:cat>
          <c:val>
            <c:numRef>
              <c:f>Hoja1!$B$3:$B$6</c:f>
              <c:numCache>
                <c:formatCode>General</c:formatCode>
                <c:ptCount val="4"/>
                <c:pt idx="0">
                  <c:v>88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041978346456694"/>
          <c:y val="0.19956838728492271"/>
          <c:w val="0.22103877133762895"/>
          <c:h val="0.36932006415864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21322081818352878"/>
                  <c:y val="-0.21624311056658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65%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22229680737150218"/>
                  <c:y val="0.11307744037460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35%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GASTOS SEPTIEMBRE 2023</a:t>
            </a:r>
          </a:p>
        </c:rich>
      </c:tx>
      <c:layout>
        <c:manualLayout>
          <c:xMode val="edge"/>
          <c:yMode val="edge"/>
          <c:x val="0.23626566601049873"/>
          <c:y val="2.4937591134441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277602799650044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4200836614173237"/>
                  <c:y val="-0.1498412073490814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43%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2.6364255249343833E-2"/>
                  <c:y val="-0.5381452318460192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15465173884514433"/>
                  <c:y val="0.4192592592592591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25%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18563869750656167"/>
                  <c:y val="0.1349530475357247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4.4420931758530182E-3"/>
                  <c:y val="2.889282589676290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3469586614173229"/>
                  <c:y val="0.4110825313502478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  <c:pt idx="8">
                  <c:v>GASTOS EXTRAORDINARIOS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18</c:v>
                </c:pt>
                <c:pt idx="1">
                  <c:v>43</c:v>
                </c:pt>
                <c:pt idx="2">
                  <c:v>25</c:v>
                </c:pt>
                <c:pt idx="3">
                  <c:v>13</c:v>
                </c:pt>
                <c:pt idx="4">
                  <c:v>15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4146981629"/>
          <c:y val="0.12468985126859143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73450129873275"/>
          <c:y val="9.8274660004031178E-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0.17282089223750943"/>
                  <c:y val="-0.101912526003301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30%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0.18580751193133541"/>
                  <c:y val="4.79588912999455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70%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30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rgbClr val="FFC000">
        <a:alpha val="52000"/>
      </a:srgb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2060049740845139"/>
                  <c:y val="-0.202793770630937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348167125713595"/>
                  <c:y val="0.10912547716972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85%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C000">
        <a:alpha val="50000"/>
      </a:srgb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0.43262</cdr:x>
      <cdr:y>0.10975</cdr:y>
    </cdr:from>
    <cdr:to>
      <cdr:x>0.67313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274473" y="752689"/>
          <a:ext cx="2932297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0.21517</cdr:x>
      <cdr:y>0.2236</cdr:y>
    </cdr:from>
    <cdr:to>
      <cdr:x>0.25867</cdr:x>
      <cdr:y>0.29077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2623411" y="1533468"/>
          <a:ext cx="530352" cy="460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3%</a:t>
          </a:r>
        </a:p>
      </cdr:txBody>
    </cdr:sp>
  </cdr:relSizeAnchor>
  <cdr:relSizeAnchor xmlns:cdr="http://schemas.openxmlformats.org/drawingml/2006/chartDrawing">
    <cdr:from>
      <cdr:x>0.1398</cdr:x>
      <cdr:y>0.26542</cdr:y>
    </cdr:from>
    <cdr:to>
      <cdr:x>0.18739</cdr:x>
      <cdr:y>0.348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704436" y="1820249"/>
          <a:ext cx="580217" cy="566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5%</a:t>
          </a:r>
        </a:p>
      </cdr:txBody>
    </cdr:sp>
  </cdr:relSizeAnchor>
  <cdr:relSizeAnchor xmlns:cdr="http://schemas.openxmlformats.org/drawingml/2006/chartDrawing">
    <cdr:from>
      <cdr:x>0.1781</cdr:x>
      <cdr:y>0.23505</cdr:y>
    </cdr:from>
    <cdr:to>
      <cdr:x>0.22569</cdr:x>
      <cdr:y>0.29956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2171364" y="1611944"/>
          <a:ext cx="580217" cy="44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4%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0.24288</cdr:x>
      <cdr:y>0.1525</cdr:y>
    </cdr:from>
    <cdr:to>
      <cdr:x>0.29088</cdr:x>
      <cdr:y>0.22206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2961240" y="1045858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2%</a:t>
          </a:r>
        </a:p>
      </cdr:txBody>
    </cdr:sp>
  </cdr:relSizeAnchor>
  <cdr:relSizeAnchor xmlns:cdr="http://schemas.openxmlformats.org/drawingml/2006/chartDrawing">
    <cdr:from>
      <cdr:x>0.26879</cdr:x>
      <cdr:y>0.13672</cdr:y>
    </cdr:from>
    <cdr:to>
      <cdr:x>0.31679</cdr:x>
      <cdr:y>0.20628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CF81B724-1F54-45FE-6A6A-644DDDCB85F5}"/>
            </a:ext>
          </a:extLst>
        </cdr:cNvPr>
        <cdr:cNvSpPr/>
      </cdr:nvSpPr>
      <cdr:spPr>
        <a:xfrm xmlns:a="http://schemas.openxmlformats.org/drawingml/2006/main">
          <a:off x="3277088" y="937610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2%</a:t>
          </a:r>
        </a:p>
      </cdr:txBody>
    </cdr:sp>
  </cdr:relSizeAnchor>
  <cdr:relSizeAnchor xmlns:cdr="http://schemas.openxmlformats.org/drawingml/2006/chartDrawing">
    <cdr:from>
      <cdr:x>0.30543</cdr:x>
      <cdr:y>0.1256</cdr:y>
    </cdr:from>
    <cdr:to>
      <cdr:x>0.34674</cdr:x>
      <cdr:y>0.19324</cdr:y>
    </cdr:to>
    <cdr:sp macro="" textlink="">
      <cdr:nvSpPr>
        <cdr:cNvPr id="5" name="CuadroTexto 4">
          <a:extLst xmlns:a="http://schemas.openxmlformats.org/drawingml/2006/main">
            <a:ext uri="{FF2B5EF4-FFF2-40B4-BE49-F238E27FC236}">
              <a16:creationId xmlns:a16="http://schemas.microsoft.com/office/drawing/2014/main" id="{6FE55AAB-2C53-17D6-77FC-7308379357E7}"/>
            </a:ext>
          </a:extLst>
        </cdr:cNvPr>
        <cdr:cNvSpPr txBox="1"/>
      </cdr:nvSpPr>
      <cdr:spPr>
        <a:xfrm xmlns:a="http://schemas.openxmlformats.org/drawingml/2006/main">
          <a:off x="3723860" y="861390"/>
          <a:ext cx="503584" cy="463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800" dirty="0"/>
            <a:t>5%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6">
                <a:lumMod val="60000"/>
                <a:lumOff val="40000"/>
              </a:schemeClr>
            </a:gs>
            <a:gs pos="53000">
              <a:schemeClr val="bg1"/>
            </a:gs>
            <a:gs pos="69000">
              <a:schemeClr val="bg2"/>
            </a:gs>
            <a:gs pos="98000">
              <a:srgbClr val="FF5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3239441" y="261889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rgbClr val="FF0000"/>
                </a:solidFill>
                <a:latin typeface="Arial Black" panose="020B0A04020102020204" pitchFamily="34" charset="0"/>
              </a:rPr>
              <a:t>INICIO DE </a:t>
            </a:r>
          </a:p>
          <a:p>
            <a:pPr algn="ctr"/>
            <a:r>
              <a:rPr lang="es-MX" sz="4800" dirty="0">
                <a:solidFill>
                  <a:srgbClr val="FF0000"/>
                </a:solidFill>
                <a:latin typeface="Arial Black" panose="020B0A04020102020204" pitchFamily="34" charset="0"/>
              </a:rPr>
              <a:t>ACTIVIDADES</a:t>
            </a:r>
          </a:p>
          <a:p>
            <a:endParaRPr lang="es-MX" sz="5400" dirty="0">
              <a:solidFill>
                <a:srgbClr val="99663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5376672" y="5929359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SEPTIEMBRE 2023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675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2" y="0"/>
            <a:ext cx="6175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989C65A-EF36-D1CF-5DCB-9A8AB4C052CF}"/>
              </a:ext>
            </a:extLst>
          </p:cNvPr>
          <p:cNvSpPr txBox="1"/>
          <p:nvPr/>
        </p:nvSpPr>
        <p:spPr>
          <a:xfrm>
            <a:off x="235035" y="2267750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MANTENIMIENTO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ALBERCAS </a:t>
            </a:r>
          </a:p>
        </p:txBody>
      </p:sp>
    </p:spTree>
    <p:extLst>
      <p:ext uri="{BB962C8B-B14F-4D97-AF65-F5344CB8AC3E}">
        <p14:creationId xmlns:p14="http://schemas.microsoft.com/office/powerpoint/2010/main" val="263482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02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24" y="0"/>
            <a:ext cx="628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08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80177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7" y="0"/>
            <a:ext cx="6211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24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38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6752" cy="6858000"/>
          </a:xfrm>
          <a:prstGeom prst="rect">
            <a:avLst/>
          </a:prstGeom>
        </p:spPr>
      </p:pic>
      <p:pic>
        <p:nvPicPr>
          <p:cNvPr id="7" name="WhatsApp Video 2023-09-25 at 12.25.5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8253" y="421152"/>
            <a:ext cx="2998787" cy="53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3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9899" y="2501603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CONTINUACION TRABAJOS ARREGLO TAPAS DRENAJE</a:t>
            </a: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504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6156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9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2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0"/>
            <a:ext cx="633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9899" y="1989539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 MANTENIMIENTO 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1611" y="2135843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FUMIGACION PREVENTIVA CONTRA EL DENGUE POR PARTE DEL MUNICIPIO DE XOCHITEPEC</a:t>
            </a:r>
          </a:p>
        </p:txBody>
      </p:sp>
    </p:spTree>
    <p:extLst>
      <p:ext uri="{BB962C8B-B14F-4D97-AF65-F5344CB8AC3E}">
        <p14:creationId xmlns:p14="http://schemas.microsoft.com/office/powerpoint/2010/main" val="461000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332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0"/>
            <a:ext cx="613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0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395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52" y="0"/>
            <a:ext cx="571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08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90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13538" y="2055095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EMPIEZAN LOS RONDINES DE PATRULLAJE </a:t>
            </a:r>
          </a:p>
        </p:txBody>
      </p:sp>
    </p:spTree>
    <p:extLst>
      <p:ext uri="{BB962C8B-B14F-4D97-AF65-F5344CB8AC3E}">
        <p14:creationId xmlns:p14="http://schemas.microsoft.com/office/powerpoint/2010/main" val="202313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0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224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0"/>
            <a:ext cx="569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888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0"/>
            <a:ext cx="623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297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0"/>
            <a:ext cx="666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1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71903" y="1913288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MUESTRAS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DEL AGUA DE ALBERCAS 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ANALISIS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MENSUAL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2648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1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3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601969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9" y="0"/>
            <a:ext cx="559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47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09646" y="2386224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CUMPLIMIENTO NOM-35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CUMPLEAÑOS</a:t>
            </a: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270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0"/>
            <a:ext cx="6559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70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05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908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8" y="0"/>
            <a:ext cx="5772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99632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3" y="0"/>
            <a:ext cx="6044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720088" y="1249680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ARREGLO CENTRO DE CARGA POZO</a:t>
            </a:r>
          </a:p>
        </p:txBody>
      </p:sp>
    </p:spTree>
    <p:extLst>
      <p:ext uri="{BB962C8B-B14F-4D97-AF65-F5344CB8AC3E}">
        <p14:creationId xmlns:p14="http://schemas.microsoft.com/office/powerpoint/2010/main" val="1581284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332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0"/>
            <a:ext cx="613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2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1728" cy="6858000"/>
          </a:xfrm>
          <a:prstGeom prst="rect">
            <a:avLst/>
          </a:prstGeom>
        </p:spPr>
      </p:pic>
      <p:pic>
        <p:nvPicPr>
          <p:cNvPr id="4" name="WhatsApp Video 2023-09-07 at 11.23.52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7393" y="379430"/>
            <a:ext cx="3035871" cy="54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7278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5" y="0"/>
            <a:ext cx="591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97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1536" cy="6858000"/>
          </a:xfrm>
          <a:prstGeom prst="rect">
            <a:avLst/>
          </a:prstGeom>
        </p:spPr>
      </p:pic>
      <p:pic>
        <p:nvPicPr>
          <p:cNvPr id="5" name="WhatsApp Video 2023-09-01 at 9.33.51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126" y="383808"/>
            <a:ext cx="2997898" cy="53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28648" y="1103376"/>
            <a:ext cx="878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CONTINUACION TRABAJOS RECONSTRUCCION BARDA MZA 14</a:t>
            </a:r>
          </a:p>
        </p:txBody>
      </p:sp>
    </p:spTree>
    <p:extLst>
      <p:ext uri="{BB962C8B-B14F-4D97-AF65-F5344CB8AC3E}">
        <p14:creationId xmlns:p14="http://schemas.microsoft.com/office/powerpoint/2010/main" val="1133355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017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-27432"/>
            <a:ext cx="6211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20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764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0"/>
            <a:ext cx="5864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942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21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09361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1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73784" y="1341120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8" y="0"/>
            <a:ext cx="64129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9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14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531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12" y="0"/>
            <a:ext cx="6266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01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9-11 at 2.51.5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714" y="493776"/>
            <a:ext cx="2997200" cy="53949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12" y="0"/>
            <a:ext cx="672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048302" y="332750"/>
            <a:ext cx="7750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INGRESOS SEPTIEMBRE 2023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901170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- 35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NEGRO 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16876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39879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9374123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683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264921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2469277" y="249670"/>
            <a:ext cx="7170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GASTOS SEPTIEMBRE 2023</a:t>
            </a:r>
          </a:p>
        </p:txBody>
      </p:sp>
    </p:spTree>
    <p:extLst>
      <p:ext uri="{BB962C8B-B14F-4D97-AF65-F5344CB8AC3E}">
        <p14:creationId xmlns:p14="http://schemas.microsoft.com/office/powerpoint/2010/main" val="3551547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26579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74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2471582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3131300" y="141268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>
                <a:solidFill>
                  <a:srgbClr val="FF0000"/>
                </a:solidFill>
              </a:rPr>
              <a:t>SEPTIEMBRE DEL 2023</a:t>
            </a:r>
          </a:p>
          <a:p>
            <a:pPr algn="ctr"/>
            <a:r>
              <a:rPr lang="es-ES" sz="1600" b="1" dirty="0">
                <a:solidFill>
                  <a:srgbClr val="FF0000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5135762"/>
              </p:ext>
            </p:extLst>
          </p:nvPr>
        </p:nvGraphicFramePr>
        <p:xfrm>
          <a:off x="7357804" y="1595676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6230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54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9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455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49338</TotalTime>
  <Words>257</Words>
  <Application>Microsoft Office PowerPoint</Application>
  <PresentationFormat>Panorámica</PresentationFormat>
  <Paragraphs>96</Paragraphs>
  <Slides>59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5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447</cp:revision>
  <dcterms:created xsi:type="dcterms:W3CDTF">2019-04-30T23:24:35Z</dcterms:created>
  <dcterms:modified xsi:type="dcterms:W3CDTF">2023-12-02T02:48:55Z</dcterms:modified>
</cp:coreProperties>
</file>